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lo">
    <p:bg>
      <p:bgPr>
        <a:solidFill>
          <a:srgbClr val="CF5C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image" Target="../media/image-1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image" Target="../media/image-2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jpg"/><Relationship Id="rId2" Type="http://schemas.openxmlformats.org/officeDocument/2006/relationships/image" Target="../media/image-39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Motivazione intervento</a:t>
            </a:r>
            <a:endParaRPr lang="en-US" sz="3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Esame antropometrico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668655"/>
            <a:ext cx="8229600" cy="154305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La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misurazione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 e valutazione del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BMI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 deve essere eseguita ai BDS.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Conoscere il BMI è utile per la prevenzione e migliora la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consapevolezza dei genitori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Mostrare ai genitori e ragazzi le curve di crescita e di BMI.</a:t>
            </a:r>
            <a:endParaRPr lang="en-US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2571750"/>
            <a:ext cx="73152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selezione dei grafici in Junior-Bit</a:t>
            </a:r>
            <a:endParaRPr lang="en-US" sz="1200" dirty="0"/>
          </a:p>
        </p:txBody>
      </p:sp>
      <p:pic>
        <p:nvPicPr>
          <p:cNvPr id="8" name="Image 0" descr="C:/Users/Stefano Bassoli/Pictures/obesi/Curve JB 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931795"/>
            <a:ext cx="64008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curve di crescita WHO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Sono le più utilizzate a livello internazionale.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Sono facili da mostrare ai genitori per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coinvolgerli nel monitoraggio del peso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.</a:t>
            </a:r>
            <a:endParaRPr lang="en-US" dirty="0"/>
          </a:p>
        </p:txBody>
      </p:sp>
      <p:pic>
        <p:nvPicPr>
          <p:cNvPr id="7" name="Image 0" descr="C:/Users/Stefano Bassoli/Pictures/obesi/Curva WHO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1028700"/>
            <a:ext cx="50292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curve di crescita IOTF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Più efficaci dal punto di vista clinico.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Maggiore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specificità per il rischio cardio-metabolico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.</a:t>
            </a:r>
            <a:endParaRPr lang="en-US" dirty="0"/>
          </a:p>
        </p:txBody>
      </p:sp>
      <p:pic>
        <p:nvPicPr>
          <p:cNvPr id="7" name="Image 0" descr="C:/Users/Stefano Bassoli/Pictures/obesi/Curve IOTF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1028700"/>
            <a:ext cx="50292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Criteri WHO e IOTF per normopeso</a:t>
            </a:r>
            <a:endParaRPr lang="en-US" sz="2400" dirty="0"/>
          </a:p>
        </p:txBody>
      </p:sp>
      <p:pic>
        <p:nvPicPr>
          <p:cNvPr id="6" name="Image 0" descr="C:/Users/Stefano Bassoli/Pictures/obesi/Normopeso e obes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1748790"/>
            <a:ext cx="694944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Altri esami antropometrici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circonferenza addominale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Va misurata per tutti i bambini con obesità.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rapporto circonferenza minima vita/statura in cm, se ≥ 0,5 è indicativo di obesità “viscerale”.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pressione arteriosa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Deve essere misurata nei bambini con obesità dai 3 anni.</a:t>
            </a:r>
            <a:endParaRPr lang="en-US" sz="1800" dirty="0"/>
          </a:p>
        </p:txBody>
      </p:sp>
      <p:pic>
        <p:nvPicPr>
          <p:cNvPr id="8" name="Image 0" descr="C:/Users/Stefano Bassoli/Pictures/obesi/Circonferenza vit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0" y="1543050"/>
            <a:ext cx="1828800" cy="1543050"/>
          </a:xfrm>
          <a:prstGeom prst="rect">
            <a:avLst/>
          </a:prstGeom>
        </p:spPr>
      </p:pic>
      <p:sp>
        <p:nvSpPr>
          <p:cNvPr id="9" name="Text 6"/>
          <p:cNvSpPr txBox="1"/>
          <p:nvPr/>
        </p:nvSpPr>
        <p:spPr>
          <a:xfrm>
            <a:off x="5943600" y="3086100"/>
            <a:ext cx="2743200" cy="15430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Posiziona un metro a nastro intorno alla vita, appena sopra le ossa iliache. Assicurati che il nastro sia orizzontale, tienilo aderente senza comprimere la pelle. 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Misura subito dopo l’espirazione.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Comunicare con la famiglia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Avere conversazioni sul peso può facilitare un trattamento efficace.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La prima domanda potrebbe essere: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quali preoccupazioni ha riguardo alla crescita del suo bambino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?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Offre informazioni sulla percezione del problema.</a:t>
            </a:r>
            <a:endParaRPr lang="en-US" dirty="0"/>
          </a:p>
        </p:txBody>
      </p:sp>
      <p:pic>
        <p:nvPicPr>
          <p:cNvPr id="7" name="Image 0" descr="C:/Users/Stefano Bassoli/Pictures/obesi/linguaggio inclusiv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188970"/>
            <a:ext cx="2286000" cy="1440180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5029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Chiedere il permesso di  parlare di BMI.</a:t>
            </a:r>
            <a:endParaRPr lang="en-US" sz="16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Usare parole adeguate.</a:t>
            </a:r>
            <a:endParaRPr lang="en-US" sz="16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Riconoscere che Comunicare può provocare forti reazioni  emotive come tristezza e rabbia.</a:t>
            </a:r>
            <a:endParaRPr lang="en-US" sz="1600" dirty="0"/>
          </a:p>
        </p:txBody>
      </p:sp>
      <p:pic>
        <p:nvPicPr>
          <p:cNvPr id="9" name="Image 1" descr="C:/Users/Stefano Bassoli/Pictures/obesi/mafalda rabbia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880360"/>
            <a:ext cx="2468880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livello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Ambulatorio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Se il bambino è sovrappeso o obeso: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Approfondire l’anamnesi.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Informare la famiglia.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Utilizzare lo strumento motivazionale per intraprendere un’alleanza terapeutica.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Fornire indicazioni su corretti stili di vita.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Dotarsi di una  rete di professionisti supportata da cartelle cliniche elettroniche.</a:t>
            </a:r>
            <a:endParaRPr lang="en-US" sz="1600" dirty="0"/>
          </a:p>
        </p:txBody>
      </p:sp>
      <p:pic>
        <p:nvPicPr>
          <p:cNvPr id="7" name="Image 0" descr="C:/Users/Stefano Bassoli/Pictures/obesi/family based treat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1543050"/>
            <a:ext cx="27432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Modello RER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Criteri invio al II livello</a:t>
            </a:r>
            <a:endParaRPr lang="en-US" sz="2400" dirty="0"/>
          </a:p>
        </p:txBody>
      </p:sp>
      <p:pic>
        <p:nvPicPr>
          <p:cNvPr id="6" name="Image 0" descr="C:/Users/Stefano Bassoli/Pictures/obesi/Criteri invio livello 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771525"/>
            <a:ext cx="8229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Modello RER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Criteri invio al III livello</a:t>
            </a:r>
            <a:endParaRPr lang="en-US" sz="2400" dirty="0"/>
          </a:p>
        </p:txBody>
      </p:sp>
      <p:pic>
        <p:nvPicPr>
          <p:cNvPr id="6" name="Image 0" descr="C:/Users/Stefano Bassoli/Pictures/obesi/Criteri invio livello 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771525"/>
            <a:ext cx="8229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SIAN RE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Cartolina PPDTA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Cartolina per spiegare ai genitori l'intervento al II livello.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Punti salienti: la durata dell’intervento e la motivazione al cambiamento.</a:t>
            </a:r>
            <a:endParaRPr lang="en-US" sz="1800" dirty="0"/>
          </a:p>
        </p:txBody>
      </p:sp>
      <p:pic>
        <p:nvPicPr>
          <p:cNvPr id="7" name="Image 0" descr="C:/Users/Stefano Bassoli/Pictures/obesi/Cartolina PPDTA 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L’Obesità è una patologia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914400" y="1543050"/>
            <a:ext cx="3048000" cy="30861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Non è la conseguenza di un disordine alimentare dovuto alla sregolatezza di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individui ”deboli”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Ha natura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epidemica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 con scarsa consapevolezza della popolazione delle comorbilità associate nel tempo.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Insorge sempre più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precocemente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.</a:t>
            </a:r>
            <a:endParaRPr lang="en-US" dirty="0"/>
          </a:p>
        </p:txBody>
      </p:sp>
      <p:pic>
        <p:nvPicPr>
          <p:cNvPr id="5" name="Image 0" descr="C:/Users/Stefano Bassoli/Pictures/obesi/Obesi complessità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Modello RER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Scheda Invio PLS Bimbi in forma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Foglio Excel per la valutazione dell’invio al II livello.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 trova nella cassetta degli attrezzi che la RER ha approntato per l’invio al II livello.</a:t>
            </a:r>
            <a:endParaRPr lang="en-US" sz="1800" dirty="0"/>
          </a:p>
        </p:txBody>
      </p:sp>
      <p:pic>
        <p:nvPicPr>
          <p:cNvPr id="7" name="Image 0" descr="C:/Users/Stefano Bassoli/Pictures/obesi/Scheda Invio PLS Bimbi in form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1028700"/>
            <a:ext cx="50292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azioni preventive nelle varie età</a:t>
            </a:r>
            <a:endParaRPr lang="en-US" sz="3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0-2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alle famiglie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Attenzione a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L’obesità di madre e/o padre prima della gravidanza.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 aumento di peso in gravidanza.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diabete gestazionale.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fumo in gravidanza.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SGA (basso peso alla nascita) &lt; 2500 gr.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LGA (macrosomia) &gt; 4000 gr.</a:t>
            </a:r>
            <a:endParaRPr lang="en-US" sz="1600" dirty="0"/>
          </a:p>
        </p:txBody>
      </p:sp>
      <p:pic>
        <p:nvPicPr>
          <p:cNvPr id="7" name="Image 0" descr="C:/Users/Stefano Bassoli/Pictures/obesi/divieto biberon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3280" y="2314575"/>
            <a:ext cx="1828800" cy="1234440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5029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Promuovere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L’allattamento al seno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Un’alimentazione responsiva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Attività motoria spontanea</a:t>
            </a:r>
            <a:endParaRPr lang="en-US" sz="1600" dirty="0"/>
          </a:p>
        </p:txBody>
      </p:sp>
      <p:sp>
        <p:nvSpPr>
          <p:cNvPr id="9" name="Text 6"/>
          <p:cNvSpPr txBox="1"/>
          <p:nvPr/>
        </p:nvSpPr>
        <p:spPr>
          <a:xfrm>
            <a:off x="5029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Sospendere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L’uso del biberon a 2 anni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0-2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difficoltà alimentari della prima infanzia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Neofobia alimentare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resistenza all’ingestione di nuovi alimenti ai 2-6 anni.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bambini neofobici rifiutano verdura - frutta- pesce.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Picky/fussy eaters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bambini "schizzinosi / difficili" consumano una varietà inadeguata di alimenti.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Importanza della intercettazione precoce per evitare DCA e scarsa qualità degli alimenti.</a:t>
            </a:r>
            <a:endParaRPr lang="en-US" sz="1800" dirty="0"/>
          </a:p>
        </p:txBody>
      </p:sp>
      <p:pic>
        <p:nvPicPr>
          <p:cNvPr id="8" name="Image 0" descr="C:/Users/Stefano Bassoli/Pictures/obesi/Neofobi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  <p:pic>
        <p:nvPicPr>
          <p:cNvPr id="9" name="Image 1" descr="C:/Users/Stefano Bassoli/Pictures/obesi/Picky fuss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18288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Risultati di 'Quanto peso a 3 anni'.</a:t>
            </a:r>
            <a:endParaRPr lang="en-US" sz="1800" dirty="0"/>
          </a:p>
        </p:txBody>
      </p:sp>
      <p:pic>
        <p:nvPicPr>
          <p:cNvPr id="7" name="Image 0" descr="C:/Users/Stefano Bassoli/Pictures/obesi/quanto peso a 3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1028700"/>
            <a:ext cx="50292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alle famiglie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Eliminare il biberon.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Ridurre l'uso di tv e device a meno di un'ora al giorno.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ore di sonno dovrebbero essere dalle 10 alle 13 al giorno.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 bambino fra 0 e 5 anni deve svolgere almeno tre ore al giorno di attività da moderata a intensa.</a:t>
            </a:r>
            <a:endParaRPr lang="en-US" sz="1800" dirty="0"/>
          </a:p>
        </p:txBody>
      </p:sp>
      <p:pic>
        <p:nvPicPr>
          <p:cNvPr id="8" name="Image 0" descr="C:/Users/Stefano Bassoli/Pictures/obesi/le abitudini a 3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  <p:pic>
        <p:nvPicPr>
          <p:cNvPr id="9" name="Image 1" descr="C:/Users/Stefano Bassoli/Pictures/obesi/divieto passeggino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5-6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548640" y="1543050"/>
            <a:ext cx="2743200" cy="51435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L'età dell'adiposity rebound.</a:t>
            </a:r>
            <a:endParaRPr lang="en-US" sz="1800" dirty="0"/>
          </a:p>
        </p:txBody>
      </p:sp>
      <p:pic>
        <p:nvPicPr>
          <p:cNvPr id="7" name="Image 0" descr="C:/Users/Stefano Bassoli/Pictures/obesi/logo BMInForm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2571750"/>
            <a:ext cx="914400" cy="771525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4572000" y="1028700"/>
            <a:ext cx="4572000" cy="51435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 screening per BMInForma</a:t>
            </a:r>
            <a:endParaRPr lang="en-US" sz="1800" dirty="0"/>
          </a:p>
        </p:txBody>
      </p:sp>
      <p:pic>
        <p:nvPicPr>
          <p:cNvPr id="9" name="Image 1" descr="C:/Users/Stefano Bassoli/Pictures/obesi/bilancio 5 anni - anagraf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543050"/>
            <a:ext cx="1828800" cy="771525"/>
          </a:xfrm>
          <a:prstGeom prst="rect">
            <a:avLst/>
          </a:prstGeom>
        </p:spPr>
      </p:pic>
      <p:pic>
        <p:nvPicPr>
          <p:cNvPr id="10" name="Image 2" descr="C:/Users/Stefano Bassoli/Pictures/obesi/bilancio 5 anni - antropologici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571750"/>
            <a:ext cx="1828800" cy="771525"/>
          </a:xfrm>
          <a:prstGeom prst="rect">
            <a:avLst/>
          </a:prstGeom>
        </p:spPr>
      </p:pic>
      <p:pic>
        <p:nvPicPr>
          <p:cNvPr id="11" name="Image 3" descr="C:/Users/Stefano Bassoli/Pictures/obesi/bilancio 5 anni - aspetti clinici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3600450"/>
            <a:ext cx="1828800" cy="771525"/>
          </a:xfrm>
          <a:prstGeom prst="rect">
            <a:avLst/>
          </a:prstGeom>
        </p:spPr>
      </p:pic>
      <p:sp>
        <p:nvSpPr>
          <p:cNvPr id="12" name="Text 6"/>
          <p:cNvSpPr txBox="1"/>
          <p:nvPr/>
        </p:nvSpPr>
        <p:spPr>
          <a:xfrm>
            <a:off x="4572000" y="2314575"/>
            <a:ext cx="1828800" cy="10287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Se il BMI supera l'85° percentile</a:t>
            </a:r>
            <a:endParaRPr lang="en-US" sz="1600" dirty="0"/>
          </a:p>
        </p:txBody>
      </p:sp>
      <p:pic>
        <p:nvPicPr>
          <p:cNvPr id="13" name="Image 4" descr="C:/Users/Stefano Bassoli/Pictures/obesi/freccia destr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3188970"/>
            <a:ext cx="1097280" cy="514350"/>
          </a:xfrm>
          <a:prstGeom prst="rect">
            <a:avLst/>
          </a:prstGeom>
        </p:spPr>
      </p:pic>
      <p:pic>
        <p:nvPicPr>
          <p:cNvPr id="14" name="Image 5" descr="C:/Users/Stefano Bassoli/Pictures/obesi/bilancio 5 anni - stili di vit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543050"/>
            <a:ext cx="22860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5-6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Intervento motivazionale</a:t>
            </a:r>
            <a:endParaRPr lang="en-US" sz="2400" dirty="0"/>
          </a:p>
        </p:txBody>
      </p:sp>
      <p:pic>
        <p:nvPicPr>
          <p:cNvPr id="6" name="Image 0" descr="C:/Users/Stefano Bassoli/Pictures/obesi/intervento mot 5 ann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28700"/>
            <a:ext cx="8229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5-6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alle famiglie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rapporto della famiglia con il cibo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E' utile seguire una routine dei pasti.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Non utilizzare il cibo come ricompensa.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Non esercitare pressioni sul cibo.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Attività fisica consigliata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Tra 6 e 18 anni un'ora al giorno di attività aerobica da moderata a vigorosa.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Un'ora 3 o 4 volta a settimana di rafforzamento muscolare e osseo.</a:t>
            </a:r>
            <a:endParaRPr lang="en-US" sz="1800" dirty="0"/>
          </a:p>
        </p:txBody>
      </p:sp>
      <p:pic>
        <p:nvPicPr>
          <p:cNvPr id="8" name="Image 0" descr="C:/Users/Stefano Bassoli/Pictures/obesi/palestra sotto il ciel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8-9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pic>
        <p:nvPicPr>
          <p:cNvPr id="6" name="Image 0" descr="C:/Users/Stefano Bassoli/Pictures/obesi/bilancio 8 9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28700"/>
            <a:ext cx="3200400" cy="3857625"/>
          </a:xfrm>
          <a:prstGeom prst="rect">
            <a:avLst/>
          </a:prstGeom>
        </p:spPr>
      </p:pic>
      <p:pic>
        <p:nvPicPr>
          <p:cNvPr id="7" name="Image 1" descr="C:/Users/Stefano Bassoli/Pictures/obesi/stato ponderale 8 9 ann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L’obesità è una patologia cronica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Eziologia complessa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: fattori genetici-psicologici-tessuto socio ecologico e ambientale.</a:t>
            </a:r>
            <a:endParaRPr lang="en-US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Il trattamento deve iniziare il prima possibile e continuare </a:t>
            </a:r>
            <a:pPr algn="l" indent="0" marL="0">
              <a:spcAft>
                <a:spcPts val="10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longitudinalmente</a:t>
            </a:r>
            <a:pPr algn="l" indent="0" marL="0">
              <a:spcAft>
                <a:spcPts val="1000"/>
              </a:spcAft>
              <a:buNone/>
            </a:pPr>
            <a:r>
              <a:rPr lang="en-US" dirty="0">
                <a:solidFill>
                  <a:srgbClr val="333333"/>
                </a:solidFill>
              </a:rPr>
              <a:t> durante l'infanzia</a:t>
            </a:r>
            <a:endParaRPr lang="en-US" dirty="0"/>
          </a:p>
        </p:txBody>
      </p:sp>
      <p:sp>
        <p:nvSpPr>
          <p:cNvPr id="5" name="Text 3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mancato riconoscimento dell'obesità come patologia contribuisce attivamente ad aggravarla.</a:t>
            </a:r>
            <a:endParaRPr lang="en-US" sz="16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Operatori sanitari come fonte di bias di peso.</a:t>
            </a:r>
            <a:endParaRPr lang="en-US" sz="1600" dirty="0"/>
          </a:p>
        </p:txBody>
      </p:sp>
      <p:pic>
        <p:nvPicPr>
          <p:cNvPr id="6" name="Image 0" descr="C:/Users/Stefano Bassoli/Pictures/obesi/continuità trattamento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1671638"/>
          </a:xfrm>
          <a:prstGeom prst="rect">
            <a:avLst/>
          </a:prstGeom>
        </p:spPr>
      </p:pic>
      <p:pic>
        <p:nvPicPr>
          <p:cNvPr id="7" name="Image 1" descr="C:/Users/Stefano Bassoli/Pictures/obesi/stigma bimba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214688"/>
            <a:ext cx="3657600" cy="16716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8-9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 famiglie e bambini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45720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Evitare le bevande zuccherate.</a:t>
            </a:r>
            <a:endParaRPr lang="en-US" sz="16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Consumare ogni mattina un’adeguata prima colazione.</a:t>
            </a:r>
            <a:endParaRPr lang="en-US" sz="16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Porre attenzione alle merende.</a:t>
            </a:r>
            <a:endParaRPr lang="en-US" sz="16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Mangiare abitualmente insieme in famiglia, consumando alimenti preparati in casa, a orari regolari e con la TV spenta.</a:t>
            </a:r>
            <a:endParaRPr lang="en-US" sz="16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Consumare una dieta ricca di calcio, fibre e micronutrienti: frutta-verdura-legumi.</a:t>
            </a:r>
            <a:endParaRPr lang="en-US" sz="1600" dirty="0"/>
          </a:p>
        </p:txBody>
      </p:sp>
      <p:sp>
        <p:nvSpPr>
          <p:cNvPr id="7" name="Text 5"/>
          <p:cNvSpPr txBox="1"/>
          <p:nvPr/>
        </p:nvSpPr>
        <p:spPr>
          <a:xfrm>
            <a:off x="5029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 svolgimento di attività fisica intensa superiore a un'ora fornisce ulteriori benefici per la salute.</a:t>
            </a:r>
            <a:endParaRPr lang="en-US" sz="1600" dirty="0"/>
          </a:p>
        </p:txBody>
      </p:sp>
      <p:pic>
        <p:nvPicPr>
          <p:cNvPr id="8" name="Image 0" descr="C:/Users/Stefano Bassoli/Pictures/obesi/pallamano 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2571750"/>
            <a:ext cx="274320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11-12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Bilancio di salute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Controllare PA nei ragazzi con sovrappeso e obesità.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rischio di diabete è prevalente dopo 10 anni, nei ragazzi con obesità con familiarità per T2DM.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Attenzione agli “Adverse Childhood Experiences“(ACEs) possono rappresentare una comorbilità significativa di cui tener presente.</a:t>
            </a:r>
            <a:endParaRPr lang="en-US" sz="1800" dirty="0"/>
          </a:p>
        </p:txBody>
      </p:sp>
      <p:pic>
        <p:nvPicPr>
          <p:cNvPr id="7" name="Image 0" descr="C:/Users/Stefano Bassoli/Pictures/obesi/bilancio 11 12 an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11-12 Anni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Cosa dire a famiglie e bambini a questa età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Ridurre il consumo di sale a meno di 5 grammi al giorno, privilegiare sale iodato, non utilizzare salse, lavare i cibi in scatola, controllare le etichette.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Attenzione ai cibi ultraprocessati.</a:t>
            </a:r>
            <a:endParaRPr lang="en-US" sz="1800" dirty="0"/>
          </a:p>
        </p:txBody>
      </p:sp>
      <p:pic>
        <p:nvPicPr>
          <p:cNvPr id="7" name="Image 0" descr="C:/Users/Stefano Bassoli/Pictures/obesi/Ultra-processat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54305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Conclusioni</a:t>
            </a:r>
            <a:endParaRPr lang="en-US" sz="3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Sintesi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L'importanza delle Cure Primarie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82296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cure primarie sono lo standard di cura preferito per i bambini con patologie croniche.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Vi è una correlazione diretta fra perdita di peso e benefici per la salute.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corso naturale dell'obesità prevede risposte al trattamento e successive ricadute.</a:t>
            </a:r>
            <a:endParaRPr lang="en-US" sz="1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Barriere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Difficoltà del Pediatra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731520" y="720090"/>
            <a:ext cx="4754880" cy="128587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dilemma obesità tra: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Gravità e ingravescenza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 la difficoltà ad affrontarla in modo efficace.</a:t>
            </a:r>
            <a:endParaRPr lang="en-US" sz="1600" dirty="0"/>
          </a:p>
        </p:txBody>
      </p:sp>
      <p:sp>
        <p:nvSpPr>
          <p:cNvPr id="7" name="Text 5"/>
          <p:cNvSpPr txBox="1"/>
          <p:nvPr/>
        </p:nvSpPr>
        <p:spPr>
          <a:xfrm>
            <a:off x="731520" y="2108835"/>
            <a:ext cx="4754880" cy="231457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Barriere: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Tempo e risorse.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Conoscenza.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Consapevolezza.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Autoefficacia.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Aspettativa di risultato.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sottostima del problema da parte dei genitori.</a:t>
            </a:r>
            <a:endParaRPr lang="en-US" sz="1600" dirty="0"/>
          </a:p>
        </p:txBody>
      </p:sp>
      <p:pic>
        <p:nvPicPr>
          <p:cNvPr id="8" name="Image 0" descr="C:/Users/Stefano Bassoli/Pictures/obesi/dilemm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0" y="1543050"/>
            <a:ext cx="22860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Strumenti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formazione necessaria per i Pediatri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2004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Secondo l’AAP deve includere: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base fisiologica sottostante per la disregolazione del peso.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L'Intervento Motivazionale.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distorsione del peso.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L'impatto sociale ed emotivo dell'obesità sui pazienti.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necessità di adattare la gestione ai determinanti sociali della salute che influiscono sul peso e sui risultati relativi al peso.</a:t>
            </a:r>
            <a:endParaRPr lang="en-US" sz="1600" dirty="0"/>
          </a:p>
        </p:txBody>
      </p:sp>
      <p:pic>
        <p:nvPicPr>
          <p:cNvPr id="7" name="Image 0" descr="C:/Users/Stefano Bassoli/Pictures/obesi/Trovare immagin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Strumenti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rete dei servizi</a:t>
            </a:r>
            <a:endParaRPr lang="en-US" sz="2400" dirty="0"/>
          </a:p>
        </p:txBody>
      </p:sp>
      <p:pic>
        <p:nvPicPr>
          <p:cNvPr id="6" name="Image 0" descr="C:/Users/Stefano Bassoli/Pictures/obesi/Cosie projec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543050"/>
            <a:ext cx="73152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Strumenti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Per le famiglie</a:t>
            </a:r>
            <a:endParaRPr lang="en-US" sz="2400" dirty="0"/>
          </a:p>
        </p:txBody>
      </p:sp>
      <p:pic>
        <p:nvPicPr>
          <p:cNvPr id="6" name="Image 0" descr="C:/Users/Stefano Bassoli/Pictures/obesi/Trovare immagin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36576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Strumenti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ricerca nelle Cure Primarie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640080" y="1543050"/>
            <a:ext cx="36576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ricerca sui determinanti alla AUSL RE</a:t>
            </a:r>
            <a:endParaRPr lang="en-US" sz="1400" dirty="0"/>
          </a:p>
        </p:txBody>
      </p:sp>
      <p:sp>
        <p:nvSpPr>
          <p:cNvPr id="7" name="Text 5"/>
          <p:cNvSpPr txBox="1"/>
          <p:nvPr/>
        </p:nvSpPr>
        <p:spPr>
          <a:xfrm>
            <a:off x="640080" y="2314575"/>
            <a:ext cx="36576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PRENATAL, BIRTH, AND POSTNATAL MEDIATORS OF MATERNAL EDUCATION LEVEL AND CHILDHOOD OBESITY AT FIVE YEARS</a:t>
            </a:r>
            <a:endParaRPr lang="en-US" sz="1400" dirty="0"/>
          </a:p>
        </p:txBody>
      </p:sp>
      <p:sp>
        <p:nvSpPr>
          <p:cNvPr id="8" name="Text 6"/>
          <p:cNvSpPr txBox="1"/>
          <p:nvPr/>
        </p:nvSpPr>
        <p:spPr>
          <a:xfrm>
            <a:off x="640080" y="2828925"/>
            <a:ext cx="36576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cura di Cure Primarie, Epidemiologia</a:t>
            </a:r>
            <a:endParaRPr lang="en-US" sz="1400" dirty="0"/>
          </a:p>
        </p:txBody>
      </p:sp>
      <p:sp>
        <p:nvSpPr>
          <p:cNvPr id="9" name="Text 7"/>
          <p:cNvSpPr txBox="1"/>
          <p:nvPr/>
        </p:nvSpPr>
        <p:spPr>
          <a:xfrm>
            <a:off x="4572000" y="771525"/>
            <a:ext cx="41148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Trial 2013 su Pediatrics</a:t>
            </a:r>
            <a:endParaRPr lang="en-US" sz="1400" dirty="0"/>
          </a:p>
        </p:txBody>
      </p:sp>
      <p:pic>
        <p:nvPicPr>
          <p:cNvPr id="10" name="Image 0" descr="C:/Users/Stefano Bassoli/Pictures/obesi/trial clinico pediatrics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285875"/>
            <a:ext cx="3657600" cy="1543050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4572000" y="2931795"/>
            <a:ext cx="32004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gruppo cocreation</a:t>
            </a:r>
            <a:endParaRPr lang="en-US" sz="1400" dirty="0"/>
          </a:p>
        </p:txBody>
      </p:sp>
      <p:pic>
        <p:nvPicPr>
          <p:cNvPr id="12" name="Image 1" descr="C:/Users/Stefano Bassoli/Pictures/obesi/Gruppo cocreation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43275"/>
            <a:ext cx="36576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L’Equità delle cure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Rilevanza delle disuguaglianze sociali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fattori di rischio sono radicati nelle disuguaglianze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Accesso alle cure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Esperienze avverse nell'infanzia (ACE)</a:t>
            </a:r>
            <a:endParaRPr lang="en-US" sz="18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Razzismo</a:t>
            </a:r>
            <a:endParaRPr lang="en-US" sz="1800" dirty="0"/>
          </a:p>
        </p:txBody>
      </p:sp>
      <p:sp>
        <p:nvSpPr>
          <p:cNvPr id="5" name="Text 3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 stigma colpisce bambini e famiglie in base alla razza, etnia, età e genere.</a:t>
            </a:r>
            <a:endParaRPr lang="en-US" sz="1600" dirty="0"/>
          </a:p>
        </p:txBody>
      </p:sp>
      <p:pic>
        <p:nvPicPr>
          <p:cNvPr id="6" name="Image 0" descr="C:/Users/Stefano Bassoli/Pictures/obesi/Equita e uguaglianz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36576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Strumenti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Culture for health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partecipazione attiva e continua ad esperienze culturali ed artistiche promuove salute e previene le malattie.</a:t>
            </a:r>
            <a:endParaRPr lang="en-US" sz="1600" dirty="0"/>
          </a:p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Dobbiamo rendere accessibili queste esperienze alle famiglie più svantaggiate.</a:t>
            </a:r>
            <a:endParaRPr lang="en-US" sz="1600" dirty="0"/>
          </a:p>
        </p:txBody>
      </p:sp>
      <p:sp>
        <p:nvSpPr>
          <p:cNvPr id="7" name="Text 5"/>
          <p:cNvSpPr txBox="1"/>
          <p:nvPr/>
        </p:nvSpPr>
        <p:spPr>
          <a:xfrm>
            <a:off x="5029200" y="1028700"/>
            <a:ext cx="36576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Ipotesi cross over culturali applicati all’Obesità nei ragazzi: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scuola di break-dance e di canto rap  per i ragazzi  con obesità.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 device (per smartphone o indossabile) per incentivare i giovani al movimento e all’impegno in comportamenti sani.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narrazione: lavorare su gruppi di auto aiuto.</a:t>
            </a:r>
            <a:endParaRPr lang="en-US" sz="1600" dirty="0"/>
          </a:p>
        </p:txBody>
      </p:sp>
      <p:sp>
        <p:nvSpPr>
          <p:cNvPr id="8" name="Text 6"/>
          <p:cNvSpPr txBox="1"/>
          <p:nvPr/>
        </p:nvSpPr>
        <p:spPr>
          <a:xfrm>
            <a:off x="457200" y="2931795"/>
            <a:ext cx="32004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scuola di rap</a:t>
            </a:r>
            <a:endParaRPr lang="en-US" sz="1400" dirty="0"/>
          </a:p>
        </p:txBody>
      </p:sp>
      <p:pic>
        <p:nvPicPr>
          <p:cNvPr id="9" name="Image 0" descr="C:/Users/Stefano Bassoli/Pictures/obesi/rapper climatic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343275"/>
            <a:ext cx="3474720" cy="15944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Sfide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Per i Pediatri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4572000" cy="38576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6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principali sfide sono: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Non stigmatizzare.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Sfruttare il potenziale della continuità delle cure.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Offrire messaggi chiave per le varie età, specifici secondo le indicazioni dei criteri di salute.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Offrire al genitore gli elementi per formare un’alleanza terapeutica (curve di crescita, messaggi sulla salute, informazioni per le varie età).</a:t>
            </a:r>
            <a:endParaRPr lang="en-US" sz="1600" dirty="0"/>
          </a:p>
          <a:p>
            <a:pPr algn="l" marL="342900" indent="-342900">
              <a:spcAft>
                <a:spcPts val="500"/>
              </a:spcAft>
              <a:buSzPct val="100000"/>
              <a:buChar char="•"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Porre attenzione alla sensibilità, anche culturale, del paziente.</a:t>
            </a:r>
            <a:endParaRPr lang="en-US" sz="1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1828800" cy="41148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3" name="Shape 1"/>
          <p:cNvSpPr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0" y="20574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EDC9FF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Sfide</a:t>
            </a:r>
            <a:endParaRPr lang="en-US" sz="2000" dirty="0"/>
          </a:p>
        </p:txBody>
      </p:sp>
      <p:sp>
        <p:nvSpPr>
          <p:cNvPr id="5" name="Text 3"/>
          <p:cNvSpPr txBox="1"/>
          <p:nvPr/>
        </p:nvSpPr>
        <p:spPr>
          <a:xfrm>
            <a:off x="1828800" y="20574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Per i Pediatri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1028700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E' importante tenere presente che i pazienti e le famiglie hanno a cuore la loro salute e quella dei loro figli e agli operatori sanitari deve essere ricordato che la presenza di sovrappeso o obesità NON è un'indicazione di cattiva genitorialità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3214688"/>
            <a:ext cx="3657600" cy="167163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Ove la diagnosi ne rilevi la necessità intervenire terapeuticamente</a:t>
            </a:r>
            <a:endParaRPr lang="en-US" sz="1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41148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Palette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720090"/>
            <a:ext cx="82296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titleColor: 007991, titleBkg: eec643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4572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4572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c1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457200" y="1285875"/>
            <a:ext cx="1828800" cy="771525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8" name="Shape 6"/>
          <p:cNvSpPr/>
          <p:nvPr/>
        </p:nvSpPr>
        <p:spPr>
          <a:xfrm>
            <a:off x="32004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32004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c2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3200400" y="1285875"/>
            <a:ext cx="1828800" cy="771525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11" name="Shape 9"/>
          <p:cNvSpPr/>
          <p:nvPr/>
        </p:nvSpPr>
        <p:spPr>
          <a:xfrm>
            <a:off x="59436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2" name="Text 10"/>
          <p:cNvSpPr txBox="1"/>
          <p:nvPr/>
        </p:nvSpPr>
        <p:spPr>
          <a:xfrm>
            <a:off x="59436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c3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5943600" y="1285875"/>
            <a:ext cx="1828800" cy="771525"/>
          </a:xfrm>
          <a:prstGeom prst="rect">
            <a:avLst/>
          </a:prstGeom>
          <a:solidFill>
            <a:srgbClr val="CF5C36"/>
          </a:solidFill>
          <a:ln/>
        </p:spPr>
      </p:sp>
      <p:sp>
        <p:nvSpPr>
          <p:cNvPr id="14" name="Shape 12"/>
          <p:cNvSpPr/>
          <p:nvPr/>
        </p:nvSpPr>
        <p:spPr>
          <a:xfrm>
            <a:off x="457200" y="257175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5" name="Text 13"/>
          <p:cNvSpPr txBox="1"/>
          <p:nvPr/>
        </p:nvSpPr>
        <p:spPr>
          <a:xfrm>
            <a:off x="457200" y="257175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c4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457200" y="2828925"/>
            <a:ext cx="1828800" cy="771525"/>
          </a:xfrm>
          <a:prstGeom prst="rect">
            <a:avLst/>
          </a:prstGeom>
          <a:solidFill>
            <a:srgbClr val="007991"/>
          </a:solidFill>
          <a:ln/>
        </p:spPr>
      </p:sp>
      <p:sp>
        <p:nvSpPr>
          <p:cNvPr id="17" name="Shape 15"/>
          <p:cNvSpPr/>
          <p:nvPr/>
        </p:nvSpPr>
        <p:spPr>
          <a:xfrm>
            <a:off x="3200400" y="257175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8" name="Text 16"/>
          <p:cNvSpPr txBox="1"/>
          <p:nvPr/>
        </p:nvSpPr>
        <p:spPr>
          <a:xfrm>
            <a:off x="3200400" y="257175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c5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3200400" y="2828925"/>
            <a:ext cx="1828800" cy="771525"/>
          </a:xfrm>
          <a:prstGeom prst="rect">
            <a:avLst/>
          </a:prstGeom>
          <a:solidFill>
            <a:srgbClr val="439A86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Aspetti socio-economici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548640" y="1131570"/>
            <a:ext cx="3474720" cy="154305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127000" tIns="127000" rIns="127000" bIns="127000" rtlCol="0" anchor="ctr"/>
          <a:lstStyle/>
          <a:p>
            <a:pPr algn="l" indent="0" marL="0">
              <a:spcAft>
                <a:spcPts val="100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Gli obiettivi socio economici della collettività sono in conflitto con una sana alimentazione.</a:t>
            </a:r>
            <a:endParaRPr lang="en-US" sz="1800" dirty="0"/>
          </a:p>
        </p:txBody>
      </p:sp>
      <p:pic>
        <p:nvPicPr>
          <p:cNvPr id="5" name="Image 0" descr="C:/Users/Stefano Bassoli/Pictures/obesi/portion-distortion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1028700"/>
            <a:ext cx="50292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Epidemiologia</a:t>
            </a:r>
            <a:endParaRPr lang="en-US" sz="3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Situazione nazionale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914400" y="1028700"/>
            <a:ext cx="73152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Sovrappeso, obesità e obesità grave in Italia</a:t>
            </a:r>
            <a:endParaRPr lang="en-US" sz="1800" dirty="0"/>
          </a:p>
          <a:p>
            <a:pPr algn="ctr"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Okkio alla SALUTE 2019</a:t>
            </a:r>
            <a:endParaRPr lang="en-US" sz="1800" dirty="0"/>
          </a:p>
        </p:txBody>
      </p:sp>
      <p:pic>
        <p:nvPicPr>
          <p:cNvPr id="5" name="Image 0" descr="C:/Users/Stefano Bassoli/Pictures/obesi/Sovrappeso obesità e obesità grave in Italia - Okkio alla SALUTE 20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1800225"/>
            <a:ext cx="36576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Situazione regionale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914400" y="1028700"/>
            <a:ext cx="73152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Trend sovrappeso e obesità 8-9 anni, Regione Emilia-Romagna</a:t>
            </a:r>
            <a:endParaRPr lang="en-US" sz="1800" dirty="0"/>
          </a:p>
          <a:p>
            <a:pPr algn="ctr"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OKkio alla SALUTE 2019</a:t>
            </a:r>
            <a:endParaRPr lang="en-US" sz="1800" dirty="0"/>
          </a:p>
        </p:txBody>
      </p:sp>
      <p:pic>
        <p:nvPicPr>
          <p:cNvPr id="5" name="Image 0" descr="C:/Users/Stefano Bassoli/Pictures/obesi/Trend regionale sovrappeso e obesità Regione Emilia-Romagna OKkio alla SALUT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1800225"/>
            <a:ext cx="36576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0" y="1028700"/>
            <a:ext cx="5486400" cy="3086100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2286000" y="1285875"/>
            <a:ext cx="4572000" cy="2571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Ruolo del Pediatra I livello</a:t>
            </a:r>
            <a:endParaRPr lang="en-US" sz="3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2023-04-23T14:57:56Z</dcterms:created>
  <dcterms:modified xsi:type="dcterms:W3CDTF">2023-04-23T14:57:56Z</dcterms:modified>
</cp:coreProperties>
</file>